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4" r:id="rId1"/>
  </p:sldMasterIdLst>
  <p:notesMasterIdLst>
    <p:notesMasterId r:id="rId16"/>
  </p:notesMasterIdLst>
  <p:sldIdLst>
    <p:sldId id="261" r:id="rId2"/>
    <p:sldId id="256" r:id="rId3"/>
    <p:sldId id="258" r:id="rId4"/>
    <p:sldId id="263" r:id="rId5"/>
    <p:sldId id="265" r:id="rId6"/>
    <p:sldId id="270" r:id="rId7"/>
    <p:sldId id="272" r:id="rId8"/>
    <p:sldId id="267" r:id="rId9"/>
    <p:sldId id="273" r:id="rId10"/>
    <p:sldId id="274" r:id="rId11"/>
    <p:sldId id="275" r:id="rId12"/>
    <p:sldId id="276" r:id="rId13"/>
    <p:sldId id="259" r:id="rId14"/>
    <p:sldId id="257" r:id="rId15"/>
  </p:sldIdLst>
  <p:sldSz cx="9144000" cy="5143500" type="screen16x9"/>
  <p:notesSz cx="6858000" cy="9144000"/>
  <p:embeddedFontLst>
    <p:embeddedFont>
      <p:font typeface="AR HERMANN" panose="020B0600000101010101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KoPubWorld돋움체 Bold" panose="00000800000000000000" pitchFamily="2" charset="-127"/>
      <p:bold r:id="rId24"/>
    </p:embeddedFont>
    <p:embeddedFont>
      <p:font typeface="KoPub돋움체 Bold" panose="02020603020101020101" pitchFamily="18" charset="-127"/>
      <p:regular r:id="rId25"/>
    </p:embeddedFont>
    <p:embeddedFont>
      <p:font typeface="나눔스퀘어 ExtraBold" panose="020B0600000101010101" pitchFamily="50" charset="-127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ECF"/>
    <a:srgbClr val="D5ADFD"/>
    <a:srgbClr val="CFA1FD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78118" autoAdjust="0"/>
  </p:normalViewPr>
  <p:slideViewPr>
    <p:cSldViewPr snapToGrid="0">
      <p:cViewPr varScale="1">
        <p:scale>
          <a:sx n="112" d="100"/>
          <a:sy n="112" d="100"/>
        </p:scale>
        <p:origin x="12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F6C2B-BA23-4B6F-A16C-E83E1A24F26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09C8C-1C0B-460F-A188-A3D13441D7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14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solidFill>
                <a:srgbClr val="222222"/>
              </a:solidFill>
              <a:effectLst/>
              <a:latin typeface="Noto Sans CJK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41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solidFill>
                <a:srgbClr val="222222"/>
              </a:solidFill>
              <a:effectLst/>
              <a:latin typeface="Noto Sans CJK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681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51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999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766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860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744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018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33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solidFill>
                <a:srgbClr val="222222"/>
              </a:solidFill>
              <a:effectLst/>
              <a:latin typeface="Noto Sans CJK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468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solidFill>
                <a:srgbClr val="222222"/>
              </a:solidFill>
              <a:effectLst/>
              <a:latin typeface="Noto Sans CJK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38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solidFill>
                <a:srgbClr val="222222"/>
              </a:solidFill>
              <a:effectLst/>
              <a:latin typeface="Noto Sans CJK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12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27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153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81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40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335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175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467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3199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93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33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14F1D-BB12-4672-BB3C-1516046A1FA4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1902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hn/tui.editor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sv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2437C-04F3-4742-88FA-75438542E8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Are you ready?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8445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0" y="124191"/>
            <a:ext cx="4169850" cy="646331"/>
            <a:chOff x="3819246" y="188165"/>
            <a:chExt cx="2467517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225769" y="289878"/>
              <a:ext cx="2060994" cy="615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TOAST UI Editor</a:t>
              </a:r>
              <a:r>
                <a:rPr lang="en-US" altLang="ko-KR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6" y="188165"/>
              <a:ext cx="512693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4AD57-D0F6-41EF-8ED8-DB820C49E908}"/>
              </a:ext>
            </a:extLst>
          </p:cNvPr>
          <p:cNvSpPr/>
          <p:nvPr/>
        </p:nvSpPr>
        <p:spPr>
          <a:xfrm>
            <a:off x="418050" y="4738726"/>
            <a:ext cx="8565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	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ECE55-2083-43C4-8E1C-AB4FC05BFB1A}"/>
              </a:ext>
            </a:extLst>
          </p:cNvPr>
          <p:cNvSpPr txBox="1"/>
          <p:nvPr/>
        </p:nvSpPr>
        <p:spPr>
          <a:xfrm>
            <a:off x="8285118" y="3538397"/>
            <a:ext cx="85888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70C0"/>
                </a:solidFill>
              </a:rPr>
              <a:t>https://ui.toast.com/tui-editor#toast-ui-editors-plugins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E46941C-015C-4CFE-A688-1E1CDAE82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8" y="805767"/>
            <a:ext cx="7607300" cy="428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12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0" y="124191"/>
            <a:ext cx="4169850" cy="646331"/>
            <a:chOff x="3819246" y="188165"/>
            <a:chExt cx="2467517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225769" y="289878"/>
              <a:ext cx="2060994" cy="615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TOAST UI Editor</a:t>
              </a:r>
              <a:r>
                <a:rPr lang="en-US" altLang="ko-KR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6" y="188165"/>
              <a:ext cx="512693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4AD57-D0F6-41EF-8ED8-DB820C49E908}"/>
              </a:ext>
            </a:extLst>
          </p:cNvPr>
          <p:cNvSpPr/>
          <p:nvPr/>
        </p:nvSpPr>
        <p:spPr>
          <a:xfrm>
            <a:off x="418050" y="4738726"/>
            <a:ext cx="8565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	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ECE55-2083-43C4-8E1C-AB4FC05BFB1A}"/>
              </a:ext>
            </a:extLst>
          </p:cNvPr>
          <p:cNvSpPr txBox="1"/>
          <p:nvPr/>
        </p:nvSpPr>
        <p:spPr>
          <a:xfrm>
            <a:off x="6079067" y="4646393"/>
            <a:ext cx="3064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70C0"/>
                </a:solidFill>
              </a:rPr>
              <a:t>https://ui.toast.com/tui-editor#toast-ui-editors-plugins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B253804-0103-4748-BF90-8C8A00C69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8441"/>
            <a:ext cx="9144000" cy="308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17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0" y="124191"/>
            <a:ext cx="4169850" cy="646331"/>
            <a:chOff x="3819246" y="188165"/>
            <a:chExt cx="2467517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225769" y="289878"/>
              <a:ext cx="2060994" cy="615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설치하기</a:t>
              </a:r>
              <a:r>
                <a:rPr lang="en-US" altLang="ko-KR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6" y="188165"/>
              <a:ext cx="512693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03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4AD57-D0F6-41EF-8ED8-DB820C49E908}"/>
              </a:ext>
            </a:extLst>
          </p:cNvPr>
          <p:cNvSpPr/>
          <p:nvPr/>
        </p:nvSpPr>
        <p:spPr>
          <a:xfrm>
            <a:off x="418050" y="4738726"/>
            <a:ext cx="8565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	   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F1B098-37A6-48E2-A181-585246BD986D}"/>
              </a:ext>
            </a:extLst>
          </p:cNvPr>
          <p:cNvSpPr/>
          <p:nvPr/>
        </p:nvSpPr>
        <p:spPr>
          <a:xfrm>
            <a:off x="580593" y="1121183"/>
            <a:ext cx="79828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[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참고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]</a:t>
            </a:r>
          </a:p>
          <a:p>
            <a:endParaRPr lang="en-US" altLang="ko-KR" dirty="0">
              <a:solidFill>
                <a:schemeClr val="bg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1. TOAST UI Editor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공식 문서</a:t>
            </a:r>
            <a:endParaRPr lang="en-US" altLang="ko-KR" dirty="0">
              <a:solidFill>
                <a:schemeClr val="bg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</a:rPr>
              <a:t>https://github.com/yunyong/tui-editor-react-example.git</a:t>
            </a:r>
          </a:p>
        </p:txBody>
      </p:sp>
    </p:spTree>
    <p:extLst>
      <p:ext uri="{BB962C8B-B14F-4D97-AF65-F5344CB8AC3E}">
        <p14:creationId xmlns:p14="http://schemas.microsoft.com/office/powerpoint/2010/main" val="2887130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3C38BD-6602-4EC4-A99D-FC94ECF41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2" y="1466574"/>
            <a:ext cx="6834565" cy="3263504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rgbClr val="92D050"/>
                </a:solidFill>
                <a:latin typeface="+mn-ea"/>
              </a:rPr>
              <a:t>Reference / </a:t>
            </a:r>
            <a:r>
              <a:rPr lang="ko-KR" altLang="en-US" sz="2000" dirty="0">
                <a:solidFill>
                  <a:srgbClr val="92D050"/>
                </a:solidFill>
                <a:latin typeface="+mn-ea"/>
              </a:rPr>
              <a:t>참고자료</a:t>
            </a:r>
            <a:endParaRPr lang="en-US" altLang="ko-KR" sz="2000" dirty="0">
              <a:solidFill>
                <a:srgbClr val="92D050"/>
              </a:solidFill>
              <a:latin typeface="+mn-ea"/>
            </a:endParaRPr>
          </a:p>
          <a:p>
            <a:pPr lvl="1"/>
            <a:r>
              <a:rPr lang="en-US" altLang="ko-KR" sz="1500" dirty="0">
                <a:latin typeface="+mn-ea"/>
              </a:rPr>
              <a:t>TOAST UI Editor </a:t>
            </a:r>
            <a:r>
              <a:rPr lang="ko-KR" altLang="en-US" sz="1500" dirty="0">
                <a:latin typeface="+mn-ea"/>
              </a:rPr>
              <a:t>공식 문서 </a:t>
            </a:r>
            <a:r>
              <a:rPr lang="en-US" altLang="ko-KR" sz="1500" dirty="0">
                <a:latin typeface="+mn-ea"/>
              </a:rPr>
              <a:t>– </a:t>
            </a:r>
            <a:r>
              <a:rPr lang="en-US" altLang="ko-KR" sz="1500" dirty="0">
                <a:latin typeface="+mn-ea"/>
                <a:hlinkClick r:id="rId3"/>
              </a:rPr>
              <a:t>https://github.com/nhn/tui.editor</a:t>
            </a:r>
            <a:endParaRPr lang="en-US" altLang="ko-KR" sz="1500" dirty="0">
              <a:latin typeface="+mn-ea"/>
            </a:endParaRPr>
          </a:p>
          <a:p>
            <a:pPr marL="342900" lvl="1" indent="0">
              <a:buNone/>
            </a:pPr>
            <a:endParaRPr lang="en-US" altLang="ko-KR" sz="1200" dirty="0">
              <a:solidFill>
                <a:srgbClr val="92D050"/>
              </a:solidFill>
              <a:latin typeface="+mn-ea"/>
            </a:endParaRPr>
          </a:p>
          <a:p>
            <a:r>
              <a:rPr lang="ko-KR" altLang="en-US" sz="2000" dirty="0">
                <a:solidFill>
                  <a:srgbClr val="92D050"/>
                </a:solidFill>
                <a:latin typeface="+mn-ea"/>
              </a:rPr>
              <a:t>다음 강의 </a:t>
            </a:r>
            <a:endParaRPr lang="en-US" altLang="ko-KR" sz="2000" dirty="0">
              <a:solidFill>
                <a:srgbClr val="92D050"/>
              </a:solidFill>
              <a:latin typeface="+mn-ea"/>
            </a:endParaRPr>
          </a:p>
          <a:p>
            <a:pPr lvl="1"/>
            <a:r>
              <a:rPr lang="en-US" altLang="ko-KR" sz="1200" dirty="0">
                <a:solidFill>
                  <a:srgbClr val="92D050"/>
                </a:solidFill>
                <a:latin typeface="+mn-ea"/>
              </a:rPr>
              <a:t>REACT</a:t>
            </a:r>
            <a:r>
              <a:rPr lang="ko-KR" altLang="en-US" sz="1200" dirty="0">
                <a:solidFill>
                  <a:srgbClr val="92D050"/>
                </a:solidFill>
                <a:latin typeface="+mn-ea"/>
              </a:rPr>
              <a:t>로 </a:t>
            </a:r>
            <a:r>
              <a:rPr lang="en-US" altLang="ko-KR" sz="1200" dirty="0">
                <a:solidFill>
                  <a:srgbClr val="92D050"/>
                </a:solidFill>
                <a:latin typeface="+mn-ea"/>
              </a:rPr>
              <a:t>TOAST UI Editor </a:t>
            </a:r>
            <a:r>
              <a:rPr lang="ko-KR" altLang="en-US" sz="1200" dirty="0">
                <a:solidFill>
                  <a:srgbClr val="92D050"/>
                </a:solidFill>
                <a:latin typeface="+mn-ea"/>
              </a:rPr>
              <a:t>사용하기</a:t>
            </a:r>
            <a:r>
              <a:rPr lang="en-US" altLang="ko-KR" sz="1200" dirty="0">
                <a:solidFill>
                  <a:srgbClr val="92D050"/>
                </a:solidFill>
                <a:latin typeface="+mn-ea"/>
              </a:rPr>
              <a:t>2</a:t>
            </a:r>
            <a:r>
              <a:rPr lang="ko-KR" altLang="en-US" sz="1200" dirty="0">
                <a:solidFill>
                  <a:srgbClr val="92D050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rgbClr val="92D050"/>
                </a:solidFill>
                <a:latin typeface="+mn-ea"/>
              </a:rPr>
              <a:t>– </a:t>
            </a:r>
            <a:r>
              <a:rPr lang="en-US" altLang="ko-KR" sz="1200" dirty="0" err="1">
                <a:solidFill>
                  <a:srgbClr val="92D050"/>
                </a:solidFill>
                <a:latin typeface="+mn-ea"/>
              </a:rPr>
              <a:t>Youtube</a:t>
            </a:r>
            <a:endParaRPr lang="en-US" altLang="ko-KR" sz="1200" dirty="0">
              <a:solidFill>
                <a:srgbClr val="92D050"/>
              </a:solidFill>
              <a:latin typeface="+mn-ea"/>
            </a:endParaRPr>
          </a:p>
          <a:p>
            <a:endParaRPr lang="en-US" altLang="ko-KR" sz="1200" dirty="0">
              <a:solidFill>
                <a:srgbClr val="92D050"/>
              </a:solidFill>
              <a:latin typeface="+mn-ea"/>
            </a:endParaRPr>
          </a:p>
          <a:p>
            <a:pPr marL="0" indent="0">
              <a:buNone/>
            </a:pPr>
            <a:endParaRPr lang="en-US" altLang="ko-KR" sz="1200" dirty="0">
              <a:solidFill>
                <a:srgbClr val="92D050"/>
              </a:solidFill>
              <a:latin typeface="+mn-ea"/>
            </a:endParaRPr>
          </a:p>
          <a:p>
            <a:endParaRPr lang="en-US" altLang="ko-KR" sz="1200" dirty="0">
              <a:solidFill>
                <a:srgbClr val="92D050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1200" dirty="0">
                <a:solidFill>
                  <a:srgbClr val="92D050"/>
                </a:solidFill>
                <a:latin typeface="+mn-ea"/>
              </a:rPr>
              <a:t>	</a:t>
            </a:r>
            <a:r>
              <a:rPr lang="en-US" altLang="ko-KR" sz="1200" dirty="0">
                <a:solidFill>
                  <a:srgbClr val="FFC000"/>
                </a:solidFill>
                <a:latin typeface="+mn-ea"/>
              </a:rPr>
              <a:t>December 2020 – (CC-BY-NC) Ji-Eun</a:t>
            </a:r>
            <a:r>
              <a:rPr lang="ko-KR" altLang="en-US" sz="1200" dirty="0">
                <a:solidFill>
                  <a:srgbClr val="FFC000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rgbClr val="FFC000"/>
                </a:solidFill>
                <a:latin typeface="+mn-ea"/>
              </a:rPr>
              <a:t>Han</a:t>
            </a:r>
            <a:r>
              <a:rPr lang="ko-KR" altLang="en-US" sz="1200" dirty="0">
                <a:solidFill>
                  <a:srgbClr val="FFC000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rgbClr val="FFC000"/>
                </a:solidFill>
                <a:latin typeface="+mn-ea"/>
              </a:rPr>
              <a:t>and Ajou University</a:t>
            </a:r>
            <a:endParaRPr lang="en-US" altLang="ko-KR" sz="2000" dirty="0">
              <a:solidFill>
                <a:srgbClr val="FFC000"/>
              </a:solidFill>
              <a:latin typeface="+mn-ea"/>
            </a:endParaRPr>
          </a:p>
          <a:p>
            <a:pPr marL="0" indent="0">
              <a:buNone/>
            </a:pPr>
            <a:endParaRPr lang="en-US" altLang="ko-KR" sz="2000" dirty="0">
              <a:solidFill>
                <a:srgbClr val="FFC000"/>
              </a:solidFill>
              <a:latin typeface="+mn-ea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DB4E10AE-CF9A-4B49-A077-3F8BAF5C1646}"/>
              </a:ext>
            </a:extLst>
          </p:cNvPr>
          <p:cNvSpPr txBox="1">
            <a:spLocks/>
          </p:cNvSpPr>
          <p:nvPr/>
        </p:nvSpPr>
        <p:spPr>
          <a:xfrm>
            <a:off x="128016" y="381442"/>
            <a:ext cx="9144000" cy="799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>
                <a:solidFill>
                  <a:srgbClr val="00B0F0"/>
                </a:solidFill>
                <a:latin typeface="+mn-ea"/>
                <a:ea typeface="+mn-ea"/>
              </a:rPr>
              <a:t>Lecture : REACT</a:t>
            </a:r>
            <a:r>
              <a:rPr lang="ko-KR" altLang="en-US" sz="3600" b="1">
                <a:solidFill>
                  <a:srgbClr val="00B0F0"/>
                </a:solidFill>
                <a:latin typeface="+mn-ea"/>
                <a:ea typeface="+mn-ea"/>
              </a:rPr>
              <a:t>로 </a:t>
            </a:r>
            <a:r>
              <a:rPr lang="en-US" altLang="ko-KR" sz="3600" b="1">
                <a:solidFill>
                  <a:srgbClr val="00B0F0"/>
                </a:solidFill>
                <a:latin typeface="+mn-ea"/>
                <a:ea typeface="+mn-ea"/>
              </a:rPr>
              <a:t>TOAST UI Editor </a:t>
            </a:r>
            <a:r>
              <a:rPr lang="ko-KR" altLang="en-US" sz="3600" b="1">
                <a:solidFill>
                  <a:srgbClr val="00B0F0"/>
                </a:solidFill>
                <a:latin typeface="+mn-ea"/>
                <a:ea typeface="+mn-ea"/>
              </a:rPr>
              <a:t>사용하기</a:t>
            </a:r>
            <a:r>
              <a:rPr lang="en-US" altLang="ko-KR" sz="3600" b="1">
                <a:solidFill>
                  <a:srgbClr val="00B0F0"/>
                </a:solidFill>
                <a:latin typeface="+mn-ea"/>
                <a:ea typeface="+mn-ea"/>
              </a:rPr>
              <a:t>1</a:t>
            </a:r>
            <a:endParaRPr lang="ko-KR" altLang="en-US" sz="3600" b="1" dirty="0">
              <a:solidFill>
                <a:srgbClr val="00B0F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7938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28650" y="558266"/>
            <a:ext cx="7886700" cy="40744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ko-KR" sz="2000" dirty="0">
                <a:solidFill>
                  <a:srgbClr val="92D050"/>
                </a:solidFill>
              </a:rPr>
              <a:t>Software Tool Time (</a:t>
            </a:r>
            <a:r>
              <a:rPr lang="ko-KR" altLang="en-US" sz="2000" dirty="0">
                <a:solidFill>
                  <a:srgbClr val="92D050"/>
                </a:solidFill>
              </a:rPr>
              <a:t>소프트웨어 툴 타임</a:t>
            </a:r>
            <a:r>
              <a:rPr lang="en-US" altLang="ko-KR" sz="2000" dirty="0">
                <a:solidFill>
                  <a:srgbClr val="92D050"/>
                </a:solidFill>
              </a:rPr>
              <a:t>)</a:t>
            </a:r>
          </a:p>
          <a:p>
            <a:pPr marL="0" indent="0" algn="ctr">
              <a:buNone/>
            </a:pPr>
            <a:r>
              <a:rPr lang="en-US" altLang="ko-KR" sz="1600" dirty="0"/>
              <a:t>(CC-BY-NC)  Ajou University</a:t>
            </a:r>
          </a:p>
          <a:p>
            <a:pPr marL="0" indent="0" algn="ctr">
              <a:buNone/>
            </a:pPr>
            <a:endParaRPr lang="en-US" altLang="ko-KR" sz="1600" dirty="0"/>
          </a:p>
          <a:p>
            <a:pPr marL="0" indent="0" algn="ctr">
              <a:buNone/>
            </a:pPr>
            <a:r>
              <a:rPr lang="en-US" altLang="ko-KR" sz="1600" dirty="0"/>
              <a:t>Visit “Software Tool Time” channel in YouTube : </a:t>
            </a:r>
            <a:r>
              <a:rPr lang="en-US" altLang="ko-KR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http://goo.gl/remxrw</a:t>
            </a:r>
            <a:br>
              <a:rPr lang="en-US" altLang="ko-KR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altLang="ko-KR" sz="1600" dirty="0"/>
              <a:t>Visit “Ajou SW Tool Time” channel in YouTube. It is only for ajou.ac.kr members : </a:t>
            </a:r>
            <a:br>
              <a:rPr lang="en-US" altLang="ko-KR" sz="1600" dirty="0"/>
            </a:br>
            <a:r>
              <a:rPr lang="en-US" altLang="ko-KR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https://www.youtube.com/channel/UC-Un-7jmeP-1OaHkS7awO0Q</a:t>
            </a:r>
            <a:br>
              <a:rPr lang="en-US" altLang="ko-KR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endParaRPr lang="en-US" altLang="ko-KR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0" indent="0" algn="ctr">
              <a:buNone/>
            </a:pP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This video was supported by the MIST (Ministry of Science and ICT), Korea, </a:t>
            </a:r>
            <a:b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under the National Program for Excellence in SW supervised by the IITP  (2015-0-00908) </a:t>
            </a:r>
          </a:p>
          <a:p>
            <a:pPr marL="0" indent="0" algn="ctr">
              <a:buNone/>
            </a:pPr>
            <a:r>
              <a:rPr lang="en-US" altLang="ko-KR" sz="1500" dirty="0"/>
              <a:t>All product names, trademarks, and/or company names are used solely for identification and belong to their respective owners.</a:t>
            </a:r>
          </a:p>
          <a:p>
            <a:pPr marL="0" indent="0" algn="ctr">
              <a:buNone/>
            </a:pPr>
            <a:r>
              <a:rPr lang="en-US" altLang="ko-KR" sz="1500" dirty="0"/>
              <a:t>“Software Tool Time” video is licensed to the public under a Creative Commons Attribution 4.0 License  (https://creativecommons.org/license/by/4.0/) </a:t>
            </a:r>
          </a:p>
          <a:p>
            <a:pPr marL="0" indent="0" algn="ctr">
              <a:buNone/>
            </a:pPr>
            <a:r>
              <a:rPr lang="en-US" altLang="ko-KR" sz="1500" dirty="0" err="1"/>
              <a:t>Audionautix’s</a:t>
            </a:r>
            <a:r>
              <a:rPr lang="en-US" altLang="ko-KR" sz="1500" dirty="0"/>
              <a:t> “Your Intro” is licensed to the public under a Creative Commons Attribution 4.0 License (Artist: http://audionautix.com) </a:t>
            </a:r>
          </a:p>
          <a:p>
            <a:pPr marL="0" indent="0" algn="ctr">
              <a:buNone/>
            </a:pPr>
            <a:r>
              <a:rPr lang="en-US" altLang="ko-KR" sz="1500" dirty="0"/>
              <a:t>Twin </a:t>
            </a:r>
            <a:r>
              <a:rPr lang="en-US" altLang="ko-KR" sz="1500" dirty="0" err="1"/>
              <a:t>Musicom’s</a:t>
            </a:r>
            <a:r>
              <a:rPr lang="ko-KR" altLang="en-US" sz="1500" dirty="0"/>
              <a:t> </a:t>
            </a:r>
            <a:r>
              <a:rPr lang="en-US" altLang="ko-KR" sz="1500" dirty="0"/>
              <a:t>“Puppy Love (Sting)” is licensed to the public under a Creative Commons Attribution 4.0 License (Artist: http://www.twinmusicom.org/)</a:t>
            </a:r>
          </a:p>
        </p:txBody>
      </p:sp>
      <p:pic>
        <p:nvPicPr>
          <p:cNvPr id="2050" name="Picture 2" descr="Creative Commons">
            <a:extLst>
              <a:ext uri="{FF2B5EF4-FFF2-40B4-BE49-F238E27FC236}">
                <a16:creationId xmlns:a16="http://schemas.microsoft.com/office/drawing/2014/main" id="{6AE06B9F-FD0B-4C77-AC7E-03A6408D6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4632723"/>
            <a:ext cx="1159042" cy="28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948356DE-CE21-4391-8E51-CF1FEFD7FB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8758" y="268669"/>
            <a:ext cx="743671" cy="75783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7" name="Puppy_Love_Sting">
            <a:hlinkClick r:id="" action="ppaction://media"/>
            <a:extLst>
              <a:ext uri="{FF2B5EF4-FFF2-40B4-BE49-F238E27FC236}">
                <a16:creationId xmlns:a16="http://schemas.microsoft.com/office/drawing/2014/main" id="{7DF60583-6642-45EF-9119-65C23492D5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78363" y="48085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6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7576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24765" y="1802309"/>
            <a:ext cx="5630359" cy="76944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 HERMANN" panose="02000000000000000000" pitchFamily="2" charset="0"/>
              </a:rPr>
              <a:t>S</a:t>
            </a:r>
            <a:r>
              <a:rPr lang="en-US" altLang="ko-KR" sz="4400" dirty="0">
                <a:latin typeface="AR HERMANN" panose="02000000000000000000" pitchFamily="2" charset="0"/>
              </a:rPr>
              <a:t>oft</a:t>
            </a:r>
            <a:r>
              <a:rPr lang="en-US" altLang="ko-KR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 HERMANN" panose="02000000000000000000" pitchFamily="2" charset="0"/>
              </a:rPr>
              <a:t>w</a:t>
            </a:r>
            <a:r>
              <a:rPr lang="en-US" altLang="ko-KR" sz="4400" dirty="0">
                <a:latin typeface="AR HERMANN" panose="02000000000000000000" pitchFamily="2" charset="0"/>
              </a:rPr>
              <a:t>are </a:t>
            </a:r>
            <a:r>
              <a:rPr lang="en-US" altLang="ko-KR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AR HERMANN" panose="02000000000000000000" pitchFamily="2" charset="0"/>
              </a:rPr>
              <a:t>T</a:t>
            </a:r>
            <a:r>
              <a:rPr lang="en-US" altLang="ko-KR" sz="4400" dirty="0">
                <a:latin typeface="AR HERMANN" panose="02000000000000000000" pitchFamily="2" charset="0"/>
              </a:rPr>
              <a:t>ool </a:t>
            </a:r>
            <a:r>
              <a:rPr lang="en-US" altLang="ko-KR" sz="4400" dirty="0">
                <a:solidFill>
                  <a:srgbClr val="FFC000"/>
                </a:solidFill>
                <a:latin typeface="AR HERMANN" panose="02000000000000000000" pitchFamily="2" charset="0"/>
              </a:rPr>
              <a:t>T</a:t>
            </a:r>
            <a:r>
              <a:rPr lang="en-US" altLang="ko-KR" sz="4400" dirty="0">
                <a:latin typeface="AR HERMANN" panose="02000000000000000000" pitchFamily="2" charset="0"/>
              </a:rPr>
              <a:t>ime</a:t>
            </a:r>
            <a:endParaRPr lang="ko-KR" altLang="en-US" sz="4400" dirty="0">
              <a:latin typeface="AR HERMANN" panose="02000000000000000000" pitchFamily="2" charset="0"/>
            </a:endParaRPr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876" y="1780171"/>
            <a:ext cx="1224267" cy="124758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026" name="Picture 2" descr="Creative Commons">
            <a:extLst>
              <a:ext uri="{FF2B5EF4-FFF2-40B4-BE49-F238E27FC236}">
                <a16:creationId xmlns:a16="http://schemas.microsoft.com/office/drawing/2014/main" id="{2DCAC4BA-2943-451C-A1DB-EBE3FE34B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895" y="2683390"/>
            <a:ext cx="1287379" cy="31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ruise_Sting">
            <a:hlinkClick r:id="" action="ppaction://media"/>
            <a:extLst>
              <a:ext uri="{FF2B5EF4-FFF2-40B4-BE49-F238E27FC236}">
                <a16:creationId xmlns:a16="http://schemas.microsoft.com/office/drawing/2014/main" id="{DB319B98-8CF5-4077-99E1-E754FC9C9C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16642" y="424012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9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grpId="1" nodeType="withEffect">
                                  <p:stCondLst>
                                    <p:cond delay="2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32" presetClass="emph" presetSubtype="0" fill="hold" grpId="0" nodeType="withEffect">
                                  <p:stCondLst>
                                    <p:cond delay="20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1667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CCDFD-EBD7-4FD7-8F4F-A276841D2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" y="381442"/>
            <a:ext cx="9144000" cy="799582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rgbClr val="00B0F0"/>
                </a:solidFill>
                <a:latin typeface="+mn-ea"/>
                <a:ea typeface="+mn-ea"/>
              </a:rPr>
              <a:t>Lecture : REACT</a:t>
            </a:r>
            <a:r>
              <a:rPr lang="ko-KR" altLang="en-US" sz="3600" b="1" dirty="0">
                <a:solidFill>
                  <a:srgbClr val="00B0F0"/>
                </a:solidFill>
                <a:latin typeface="+mn-ea"/>
                <a:ea typeface="+mn-ea"/>
              </a:rPr>
              <a:t>로 </a:t>
            </a:r>
            <a:r>
              <a:rPr lang="en-US" altLang="ko-KR" sz="3600" b="1" dirty="0">
                <a:solidFill>
                  <a:srgbClr val="00B0F0"/>
                </a:solidFill>
                <a:latin typeface="+mn-ea"/>
                <a:ea typeface="+mn-ea"/>
              </a:rPr>
              <a:t>TOAST UI Editor </a:t>
            </a:r>
            <a:r>
              <a:rPr lang="ko-KR" altLang="en-US" sz="3600" b="1" dirty="0">
                <a:solidFill>
                  <a:srgbClr val="00B0F0"/>
                </a:solidFill>
                <a:latin typeface="+mn-ea"/>
                <a:ea typeface="+mn-ea"/>
              </a:rPr>
              <a:t>사용하기</a:t>
            </a:r>
            <a:r>
              <a:rPr lang="en-US" altLang="ko-KR" sz="3600" b="1" dirty="0">
                <a:solidFill>
                  <a:srgbClr val="00B0F0"/>
                </a:solidFill>
                <a:latin typeface="+mn-ea"/>
                <a:ea typeface="+mn-ea"/>
              </a:rPr>
              <a:t>1</a:t>
            </a:r>
            <a:endParaRPr lang="ko-KR" altLang="en-US" sz="3600" b="1" dirty="0">
              <a:solidFill>
                <a:srgbClr val="00B0F0"/>
              </a:solidFill>
              <a:latin typeface="+mn-ea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3C38BD-6602-4EC4-A99D-FC94ECF41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800" y="1433322"/>
            <a:ext cx="7402062" cy="3546001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000" dirty="0">
                <a:solidFill>
                  <a:srgbClr val="92D050"/>
                </a:solidFill>
                <a:latin typeface="+mn-ea"/>
              </a:rPr>
              <a:t>강사</a:t>
            </a:r>
            <a:endParaRPr lang="en-US" altLang="ko-KR" sz="2000" dirty="0">
              <a:solidFill>
                <a:srgbClr val="92D050"/>
              </a:solidFill>
              <a:latin typeface="+mn-ea"/>
            </a:endParaRPr>
          </a:p>
          <a:p>
            <a:pPr lvl="1"/>
            <a:r>
              <a:rPr lang="en-US" altLang="ko-KR" sz="1600" dirty="0">
                <a:latin typeface="+mn-ea"/>
              </a:rPr>
              <a:t>Ji-Eun Han</a:t>
            </a:r>
            <a:br>
              <a:rPr lang="en-US" altLang="ko-KR" sz="1600" dirty="0">
                <a:latin typeface="+mn-ea"/>
              </a:rPr>
            </a:br>
            <a:endParaRPr lang="en-US" altLang="ko-KR" sz="1600" dirty="0">
              <a:latin typeface="+mn-ea"/>
            </a:endParaRPr>
          </a:p>
          <a:p>
            <a:r>
              <a:rPr lang="ko-KR" altLang="en-US" sz="2000" dirty="0">
                <a:solidFill>
                  <a:srgbClr val="92D050"/>
                </a:solidFill>
                <a:latin typeface="+mn-ea"/>
              </a:rPr>
              <a:t>배울 내용</a:t>
            </a:r>
            <a:endParaRPr lang="en-US" altLang="ko-KR" sz="2000" dirty="0">
              <a:solidFill>
                <a:srgbClr val="92D050"/>
              </a:solidFill>
              <a:latin typeface="+mn-ea"/>
            </a:endParaRPr>
          </a:p>
          <a:p>
            <a:pPr lvl="1"/>
            <a:r>
              <a:rPr lang="en-US" altLang="ko-KR" sz="1600" dirty="0">
                <a:latin typeface="+mn-ea"/>
              </a:rPr>
              <a:t>WYSIWYG(</a:t>
            </a:r>
            <a:r>
              <a:rPr lang="ko-KR" altLang="en-US" sz="1600" dirty="0">
                <a:latin typeface="+mn-ea"/>
              </a:rPr>
              <a:t>위지위그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lvl="1"/>
            <a:r>
              <a:rPr lang="en-US" altLang="ko-KR" sz="1600" dirty="0">
                <a:latin typeface="+mn-ea"/>
              </a:rPr>
              <a:t>REACT</a:t>
            </a:r>
            <a:r>
              <a:rPr lang="ko-KR" altLang="en-US" sz="1600" dirty="0">
                <a:latin typeface="+mn-ea"/>
              </a:rPr>
              <a:t>로 </a:t>
            </a:r>
            <a:r>
              <a:rPr lang="en-US" altLang="ko-KR" sz="1600" dirty="0">
                <a:latin typeface="+mn-ea"/>
              </a:rPr>
              <a:t>TOAST UI Editor </a:t>
            </a:r>
            <a:r>
              <a:rPr lang="ko-KR" altLang="en-US" sz="1600" dirty="0">
                <a:latin typeface="+mn-ea"/>
              </a:rPr>
              <a:t>설치</a:t>
            </a:r>
            <a:br>
              <a:rPr lang="en-US" altLang="ko-KR" sz="1600" dirty="0">
                <a:latin typeface="+mn-ea"/>
              </a:rPr>
            </a:br>
            <a:endParaRPr lang="en-US" altLang="ko-KR" sz="1600" dirty="0">
              <a:latin typeface="+mn-ea"/>
            </a:endParaRPr>
          </a:p>
          <a:p>
            <a:r>
              <a:rPr lang="ko-KR" altLang="en-US" sz="2000" dirty="0">
                <a:solidFill>
                  <a:srgbClr val="92D050"/>
                </a:solidFill>
                <a:latin typeface="+mn-ea"/>
              </a:rPr>
              <a:t>사전 준비</a:t>
            </a:r>
            <a:endParaRPr lang="en-US" altLang="ko-KR" sz="2000" dirty="0">
              <a:solidFill>
                <a:srgbClr val="92D050"/>
              </a:solidFill>
              <a:latin typeface="+mn-ea"/>
            </a:endParaRPr>
          </a:p>
          <a:p>
            <a:pPr lvl="1"/>
            <a:r>
              <a:rPr lang="ko-KR" altLang="en-US" sz="1600" dirty="0">
                <a:latin typeface="+mn-ea"/>
              </a:rPr>
              <a:t>지식 </a:t>
            </a:r>
            <a:r>
              <a:rPr lang="en-US" altLang="ko-KR" sz="1600" dirty="0">
                <a:latin typeface="+mn-ea"/>
              </a:rPr>
              <a:t>– </a:t>
            </a:r>
            <a:r>
              <a:rPr lang="en-US" altLang="ko-KR" sz="1600" dirty="0" err="1">
                <a:latin typeface="+mn-ea"/>
              </a:rPr>
              <a:t>javascript</a:t>
            </a:r>
            <a:r>
              <a:rPr lang="en-US" altLang="ko-KR" sz="1600" dirty="0">
                <a:latin typeface="+mn-ea"/>
              </a:rPr>
              <a:t>, react </a:t>
            </a:r>
            <a:r>
              <a:rPr lang="ko-KR" altLang="en-US" sz="1600" dirty="0">
                <a:latin typeface="+mn-ea"/>
              </a:rPr>
              <a:t>문법</a:t>
            </a:r>
            <a:endParaRPr lang="en-US" altLang="ko-KR" sz="1600" dirty="0">
              <a:latin typeface="+mn-ea"/>
            </a:endParaRPr>
          </a:p>
          <a:p>
            <a:pPr lvl="1"/>
            <a:r>
              <a:rPr lang="ko-KR" altLang="en-US" sz="1600" dirty="0">
                <a:latin typeface="+mn-ea"/>
              </a:rPr>
              <a:t>자신이 좋아하는 </a:t>
            </a:r>
            <a:r>
              <a:rPr lang="en-US" altLang="ko-KR" sz="1600" dirty="0">
                <a:latin typeface="+mn-ea"/>
              </a:rPr>
              <a:t>IDE</a:t>
            </a:r>
            <a:br>
              <a:rPr lang="en-US" altLang="ko-KR" sz="1400" dirty="0">
                <a:latin typeface="+mn-ea"/>
              </a:rPr>
            </a:br>
            <a:endParaRPr lang="en-US" altLang="ko-KR" sz="1400" dirty="0">
              <a:latin typeface="+mn-ea"/>
            </a:endParaRPr>
          </a:p>
          <a:p>
            <a:pPr marL="0" indent="0">
              <a:buNone/>
            </a:pPr>
            <a:endParaRPr lang="en-US" altLang="ko-KR" sz="1200" dirty="0">
              <a:solidFill>
                <a:srgbClr val="FFC000"/>
              </a:solidFill>
              <a:latin typeface="+mn-ea"/>
            </a:endParaRPr>
          </a:p>
          <a:p>
            <a:pPr marL="0" indent="0">
              <a:buNone/>
            </a:pPr>
            <a:endParaRPr lang="en-US" altLang="ko-KR" sz="1200" dirty="0">
              <a:solidFill>
                <a:srgbClr val="FFC000"/>
              </a:solidFill>
              <a:latin typeface="+mn-ea"/>
            </a:endParaRPr>
          </a:p>
          <a:p>
            <a:pPr marL="0" indent="0">
              <a:buNone/>
            </a:pPr>
            <a:endParaRPr lang="en-US" altLang="ko-KR" sz="1200" dirty="0">
              <a:solidFill>
                <a:srgbClr val="FFC000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1200" dirty="0">
                <a:solidFill>
                  <a:srgbClr val="FFC000"/>
                </a:solidFill>
                <a:latin typeface="+mn-ea"/>
              </a:rPr>
              <a:t>December 2020 - (CC-BY-NC) Ji-Eun</a:t>
            </a:r>
            <a:r>
              <a:rPr lang="ko-KR" altLang="en-US" sz="1200" dirty="0">
                <a:solidFill>
                  <a:srgbClr val="FFC000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rgbClr val="FFC000"/>
                </a:solidFill>
                <a:latin typeface="+mn-ea"/>
              </a:rPr>
              <a:t>Han and Ajou University</a:t>
            </a:r>
            <a:endParaRPr lang="en-US" altLang="ko-KR" sz="2000" dirty="0">
              <a:solidFill>
                <a:srgbClr val="FFC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65537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1" y="-1"/>
            <a:ext cx="9160328" cy="645699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3577648" y="158811"/>
            <a:ext cx="235372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00" spc="45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Light" panose="00000300000000000000" pitchFamily="2" charset="-127"/>
              </a:rPr>
              <a:t>CONTENTS</a:t>
            </a:r>
            <a:endParaRPr lang="ko-KR" altLang="en-US" sz="2100" spc="45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5931370" y="4381753"/>
            <a:ext cx="323008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solidFill>
                  <a:srgbClr val="64DECF">
                    <a:alpha val="16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CONTENTS</a:t>
            </a:r>
            <a:endParaRPr lang="ko-KR" altLang="en-US" sz="4500" b="1" dirty="0">
              <a:solidFill>
                <a:srgbClr val="64DECF">
                  <a:alpha val="16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2573207" y="1948503"/>
            <a:ext cx="4288836" cy="646331"/>
            <a:chOff x="3403338" y="2598003"/>
            <a:chExt cx="5718448" cy="861775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085028" cy="861775"/>
              <a:chOff x="3403338" y="2598003"/>
              <a:chExt cx="2085028" cy="861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938719" cy="861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00</a:t>
                </a:r>
                <a:endParaRPr lang="ko-KR" altLang="en-US" sz="36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6" y="2667984"/>
                <a:ext cx="1306340" cy="4514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수업 진행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2667752" cy="861775"/>
              <a:chOff x="6454034" y="2598003"/>
              <a:chExt cx="2667752" cy="861775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938719" cy="861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36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2" y="2667984"/>
                <a:ext cx="1889064" cy="779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WYSIWYG</a:t>
                </a:r>
                <a:r>
                  <a:rPr lang="ko-KR" altLang="en-US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가 </a:t>
                </a:r>
                <a:endParaRPr lang="en-US" altLang="ko-KR" sz="16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KoPubWorld돋움체 Light" panose="00000300000000000000" pitchFamily="2" charset="-127"/>
                </a:endParaRPr>
              </a:p>
              <a:p>
                <a:r>
                  <a:rPr lang="ko-KR" altLang="en-US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무엇인가요</a:t>
                </a:r>
                <a:r>
                  <a:rPr lang="en-US" altLang="ko-KR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?</a:t>
                </a:r>
                <a:endParaRPr lang="ko-KR" altLang="en-US" sz="16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2573207" y="2981632"/>
            <a:ext cx="3800497" cy="646331"/>
            <a:chOff x="3403338" y="2598003"/>
            <a:chExt cx="5067328" cy="861775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223186" cy="861775"/>
              <a:chOff x="3403338" y="2598003"/>
              <a:chExt cx="2223186" cy="861775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930169" cy="861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36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5" y="2667984"/>
                <a:ext cx="1444499" cy="779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TOAST UI</a:t>
                </a:r>
              </a:p>
              <a:p>
                <a:r>
                  <a:rPr lang="en-US" altLang="ko-KR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Light" panose="00000300000000000000" pitchFamily="2" charset="-127"/>
                  </a:rPr>
                  <a:t>EDITOR</a:t>
                </a:r>
                <a:endParaRPr lang="ko-KR" altLang="en-US" sz="16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454034" y="2598003"/>
              <a:ext cx="2016632" cy="861775"/>
              <a:chOff x="6454034" y="2598003"/>
              <a:chExt cx="2016632" cy="86177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938719" cy="861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36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232721" y="2701852"/>
                <a:ext cx="1237945" cy="4514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>
                        <a:lumMod val="65000"/>
                        <a:lumOff val="3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KoPubWorld돋움체 Bold" panose="00000800000000000000" pitchFamily="2" charset="-127"/>
                  </a:rPr>
                  <a:t>설치하기</a:t>
                </a:r>
                <a:endParaRPr lang="ko-KR" altLang="en-US" sz="16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KoPubWorld돋움체 Light" panose="000003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1" y="141124"/>
            <a:ext cx="2281821" cy="646331"/>
            <a:chOff x="3819245" y="188165"/>
            <a:chExt cx="2570165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18237" y="348442"/>
              <a:ext cx="1771173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수업 진행</a:t>
              </a:r>
              <a:endPara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793005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00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6B9038-A1A4-4D88-B0C6-C68D49B44946}"/>
              </a:ext>
            </a:extLst>
          </p:cNvPr>
          <p:cNvSpPr/>
          <p:nvPr/>
        </p:nvSpPr>
        <p:spPr>
          <a:xfrm>
            <a:off x="950396" y="1397203"/>
            <a:ext cx="72432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1.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설명 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–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강의 슬라이드 이용</a:t>
            </a:r>
            <a:endParaRPr lang="en-US" altLang="ko-KR" dirty="0">
              <a:solidFill>
                <a:schemeClr val="bg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1FCBF7F-621F-4515-A47B-E42F42BD350E}"/>
              </a:ext>
            </a:extLst>
          </p:cNvPr>
          <p:cNvSpPr/>
          <p:nvPr/>
        </p:nvSpPr>
        <p:spPr>
          <a:xfrm>
            <a:off x="950396" y="2324111"/>
            <a:ext cx="72432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2.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– visual studio code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react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 사용</a:t>
            </a:r>
            <a:endParaRPr lang="en-US" altLang="ko-KR" dirty="0">
              <a:solidFill>
                <a:schemeClr val="bg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4226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96B69AB-CF82-4423-BDCB-16AF775BF8B5}"/>
              </a:ext>
            </a:extLst>
          </p:cNvPr>
          <p:cNvSpPr/>
          <p:nvPr/>
        </p:nvSpPr>
        <p:spPr>
          <a:xfrm>
            <a:off x="3656930" y="4120313"/>
            <a:ext cx="23781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“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보는 대로 얻는다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＂</a:t>
            </a:r>
          </a:p>
        </p:txBody>
      </p:sp>
      <p:pic>
        <p:nvPicPr>
          <p:cNvPr id="1026" name="Picture 2" descr="WYSIWYG HTML Editor - How WYSIWYG is yours?">
            <a:extLst>
              <a:ext uri="{FF2B5EF4-FFF2-40B4-BE49-F238E27FC236}">
                <a16:creationId xmlns:a16="http://schemas.microsoft.com/office/drawing/2014/main" id="{754D266D-E5AB-4B85-9D21-803FFE01F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427" y="996495"/>
            <a:ext cx="3665138" cy="301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EE07095A-60FF-4122-8AEB-184DD51E725D}"/>
              </a:ext>
            </a:extLst>
          </p:cNvPr>
          <p:cNvGrpSpPr/>
          <p:nvPr/>
        </p:nvGrpSpPr>
        <p:grpSpPr>
          <a:xfrm>
            <a:off x="1545360" y="125884"/>
            <a:ext cx="6189389" cy="646331"/>
            <a:chOff x="3819245" y="188165"/>
            <a:chExt cx="5965861" cy="86177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63A7206-50CE-452D-857F-AF5F45AF1B58}"/>
                </a:ext>
              </a:extLst>
            </p:cNvPr>
            <p:cNvSpPr/>
            <p:nvPr/>
          </p:nvSpPr>
          <p:spPr>
            <a:xfrm>
              <a:off x="4591042" y="337685"/>
              <a:ext cx="5194064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WYSIWYG(</a:t>
              </a:r>
              <a:r>
                <a:rPr lang="ko-KR" altLang="en-US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위지위그</a:t>
              </a:r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)</a:t>
              </a:r>
              <a:r>
                <a:rPr lang="ko-KR" altLang="en-US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가 무엇인가요</a:t>
              </a:r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C20ABB-CC32-4D6D-8D18-DE73ADD5917B}"/>
                </a:ext>
              </a:extLst>
            </p:cNvPr>
            <p:cNvSpPr txBox="1"/>
            <p:nvPr/>
          </p:nvSpPr>
          <p:spPr>
            <a:xfrm>
              <a:off x="3819245" y="188165"/>
              <a:ext cx="938719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01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699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1545360" y="125884"/>
            <a:ext cx="6189389" cy="646331"/>
            <a:chOff x="3819245" y="188165"/>
            <a:chExt cx="5965861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91042" y="337685"/>
              <a:ext cx="5194064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WYSIWYG(</a:t>
              </a:r>
              <a:r>
                <a:rPr lang="ko-KR" altLang="en-US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위지위그</a:t>
              </a:r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)</a:t>
              </a:r>
              <a:r>
                <a:rPr lang="ko-KR" altLang="en-US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가 무엇인가요</a:t>
              </a:r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938719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01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96B69AB-CF82-4423-BDCB-16AF775BF8B5}"/>
              </a:ext>
            </a:extLst>
          </p:cNvPr>
          <p:cNvSpPr/>
          <p:nvPr/>
        </p:nvSpPr>
        <p:spPr>
          <a:xfrm>
            <a:off x="357090" y="4065450"/>
            <a:ext cx="8565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문서 편집 과정에서 화면에 포맷된 낱말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,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문장이 출력물과 동일하게 나오는 방식을 말한다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. 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이는 편집 명령어를 입력하여 글꼴이나 문장 형태를 바꾸는 방식과 구별된다</a:t>
            </a:r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C7FC85D-1845-49A0-BA2D-899C980E2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820" y="884355"/>
            <a:ext cx="4091940" cy="306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FFE1B52-EBF6-41C8-B5FD-BE7A53829967}"/>
              </a:ext>
            </a:extLst>
          </p:cNvPr>
          <p:cNvSpPr/>
          <p:nvPr/>
        </p:nvSpPr>
        <p:spPr>
          <a:xfrm>
            <a:off x="6808894" y="4823921"/>
            <a:ext cx="23351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[</a:t>
            </a:r>
            <a:r>
              <a:rPr lang="ko-KR" altLang="en-US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출처</a:t>
            </a:r>
            <a:r>
              <a:rPr lang="en-US" altLang="ko-KR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]</a:t>
            </a:r>
            <a:r>
              <a:rPr lang="ko-KR" altLang="en-US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위키피디아</a:t>
            </a:r>
            <a:r>
              <a:rPr lang="en-US" altLang="ko-KR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, “</a:t>
            </a:r>
            <a:r>
              <a:rPr lang="ko-KR" altLang="en-US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위지위그</a:t>
            </a:r>
            <a:r>
              <a:rPr lang="en-US" altLang="ko-KR" sz="1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0669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0" y="124191"/>
            <a:ext cx="4169850" cy="646331"/>
            <a:chOff x="3819246" y="188165"/>
            <a:chExt cx="2467517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225769" y="289878"/>
              <a:ext cx="2060994" cy="615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TOAST UI Editor</a:t>
              </a:r>
              <a:r>
                <a:rPr lang="en-US" altLang="ko-KR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6" y="188165"/>
              <a:ext cx="512693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5BA18A7D-0FAB-4626-9941-DA9D824C5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885608"/>
            <a:ext cx="3039534" cy="3039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28D9242-F397-4339-B36A-B27BEAEA4CC1}"/>
              </a:ext>
            </a:extLst>
          </p:cNvPr>
          <p:cNvSpPr/>
          <p:nvPr/>
        </p:nvSpPr>
        <p:spPr>
          <a:xfrm>
            <a:off x="2744791" y="4123432"/>
            <a:ext cx="36544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NHN</a:t>
            </a:r>
            <a:r>
              <a:rPr lang="ko-KR" alt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에서 제공하는 오픈소스 에디터</a:t>
            </a:r>
            <a:endParaRPr lang="en-US" altLang="ko-KR" dirty="0">
              <a:solidFill>
                <a:schemeClr val="bg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4AD57-D0F6-41EF-8ED8-DB820C49E908}"/>
              </a:ext>
            </a:extLst>
          </p:cNvPr>
          <p:cNvSpPr/>
          <p:nvPr/>
        </p:nvSpPr>
        <p:spPr>
          <a:xfrm>
            <a:off x="418050" y="4738726"/>
            <a:ext cx="8565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	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ECE55-2083-43C4-8E1C-AB4FC05BFB1A}"/>
              </a:ext>
            </a:extLst>
          </p:cNvPr>
          <p:cNvSpPr txBox="1"/>
          <p:nvPr/>
        </p:nvSpPr>
        <p:spPr>
          <a:xfrm>
            <a:off x="5507486" y="4831059"/>
            <a:ext cx="36406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0070C0"/>
                </a:solidFill>
              </a:rPr>
              <a:t>https://www.producthunt.com/posts/toast-ui-editor</a:t>
            </a:r>
          </a:p>
        </p:txBody>
      </p:sp>
    </p:spTree>
    <p:extLst>
      <p:ext uri="{BB962C8B-B14F-4D97-AF65-F5344CB8AC3E}">
        <p14:creationId xmlns:p14="http://schemas.microsoft.com/office/powerpoint/2010/main" val="71754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418050" y="750872"/>
            <a:ext cx="8307900" cy="135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3079070" y="124191"/>
            <a:ext cx="4169850" cy="646331"/>
            <a:chOff x="3819246" y="188165"/>
            <a:chExt cx="2467517" cy="86177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225769" y="289878"/>
              <a:ext cx="2060994" cy="615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TOAST UI Editor</a:t>
              </a:r>
              <a:r>
                <a:rPr lang="en-US" altLang="ko-KR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6" y="188165"/>
              <a:ext cx="512693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64DECF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 Bold" panose="00000800000000000000" pitchFamily="2" charset="-127"/>
                </a:rPr>
                <a:t>02</a:t>
              </a:r>
              <a:endParaRPr lang="ko-KR" altLang="en-US" sz="3600" b="1" dirty="0">
                <a:solidFill>
                  <a:srgbClr val="64DEC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4AD57-D0F6-41EF-8ED8-DB820C49E908}"/>
              </a:ext>
            </a:extLst>
          </p:cNvPr>
          <p:cNvSpPr/>
          <p:nvPr/>
        </p:nvSpPr>
        <p:spPr>
          <a:xfrm>
            <a:off x="418050" y="4738726"/>
            <a:ext cx="8565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	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ECE55-2083-43C4-8E1C-AB4FC05BFB1A}"/>
              </a:ext>
            </a:extLst>
          </p:cNvPr>
          <p:cNvSpPr txBox="1"/>
          <p:nvPr/>
        </p:nvSpPr>
        <p:spPr>
          <a:xfrm>
            <a:off x="7248920" y="4842889"/>
            <a:ext cx="20363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70C0"/>
                </a:solidFill>
              </a:rPr>
              <a:t>https://slowalk.com/2120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pic>
        <p:nvPicPr>
          <p:cNvPr id="3074" name="Picture 2" descr="읽기 쉽고 쓰기 편한, 마크다운 글쓰기">
            <a:extLst>
              <a:ext uri="{FF2B5EF4-FFF2-40B4-BE49-F238E27FC236}">
                <a16:creationId xmlns:a16="http://schemas.microsoft.com/office/drawing/2014/main" id="{FC906E3F-2D50-4B0B-A64E-AAEAA19FF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496" y="750872"/>
            <a:ext cx="6408208" cy="40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2219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PERSISTENCEDATA" val="MMPROD_UIPERSISTENCEDATA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2&quot;/&gt;&lt;property id=&quot;20307&quot; value=&quot;256&quot;/&gt;&lt;/object&gt;&lt;object type=&quot;3&quot; unique_id=&quot;10004&quot;&gt;&lt;property id=&quot;20148&quot; value=&quot;5&quot;/&gt;&lt;property id=&quot;20300&quot; value=&quot;Slide 6&quot;/&gt;&lt;property id=&quot;20307&quot; value=&quot;257&quot;/&gt;&lt;/object&gt;&lt;object type=&quot;3&quot; unique_id=&quot;10021&quot;&gt;&lt;property id=&quot;20148&quot; value=&quot;5&quot;/&gt;&lt;property id=&quot;20300&quot; value=&quot;Slide 3 - &amp;quot;Lecture : vi editor 초보편&amp;quot;&quot;/&gt;&lt;property id=&quot;20307&quot; value=&quot;258&quot;/&gt;&lt;/object&gt;&lt;object type=&quot;3&quot; unique_id=&quot;10047&quot;&gt;&lt;property id=&quot;20148&quot; value=&quot;5&quot;/&gt;&lt;property id=&quot;20300&quot; value=&quot;Slide 4 - &amp;quot;여기 부터 강의&amp;quot;&quot;/&gt;&lt;property id=&quot;20307&quot; value=&quot;260&quot;/&gt;&lt;/object&gt;&lt;object type=&quot;3&quot; unique_id=&quot;10048&quot;&gt;&lt;property id=&quot;20148&quot; value=&quot;5&quot;/&gt;&lt;property id=&quot;20300&quot; value=&quot;Slide 5 - &amp;quot;Lecture : vi editor 초보편&amp;quot;&quot;/&gt;&lt;property id=&quot;20307&quot; value=&quot;259&quot;/&gt;&lt;/object&gt;&lt;object type=&quot;3&quot; unique_id=&quot;10071&quot;&gt;&lt;property id=&quot;20148&quot; value=&quot;5&quot;/&gt;&lt;property id=&quot;20300&quot; value=&quot;Slide 1 - &amp;quot;Are you ready?&amp;quot;&quot;/&gt;&lt;property id=&quot;20307&quot; value=&quot;261&quot;/&gt;&lt;/object&gt;&lt;/object&gt;&lt;object type=&quot;8&quot; unique_id=&quot;1000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1967</TotalTime>
  <Words>516</Words>
  <Application>Microsoft Office PowerPoint</Application>
  <PresentationFormat>화면 슬라이드 쇼(16:9)</PresentationFormat>
  <Paragraphs>94</Paragraphs>
  <Slides>14</Slides>
  <Notes>13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맑은 고딕</vt:lpstr>
      <vt:lpstr>나눔스퀘어 ExtraBold</vt:lpstr>
      <vt:lpstr>Arial</vt:lpstr>
      <vt:lpstr>AR HERMANN</vt:lpstr>
      <vt:lpstr>Calibri</vt:lpstr>
      <vt:lpstr>Calibri Light</vt:lpstr>
      <vt:lpstr>KoPubWorld돋움체 Bold</vt:lpstr>
      <vt:lpstr>KoPub돋움체 Bold</vt:lpstr>
      <vt:lpstr>Noto Sans CJK KR</vt:lpstr>
      <vt:lpstr>Office Theme</vt:lpstr>
      <vt:lpstr>Are you ready?</vt:lpstr>
      <vt:lpstr>PowerPoint 프레젠테이션</vt:lpstr>
      <vt:lpstr>Lecture : REACT로 TOAST UI Editor 사용하기1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HyL</dc:creator>
  <cp:lastModifiedBy>Han Ji Eun</cp:lastModifiedBy>
  <cp:revision>33</cp:revision>
  <dcterms:created xsi:type="dcterms:W3CDTF">2017-03-17T07:48:16Z</dcterms:created>
  <dcterms:modified xsi:type="dcterms:W3CDTF">2020-12-20T12:07:33Z</dcterms:modified>
</cp:coreProperties>
</file>

<file path=docProps/thumbnail.jpeg>
</file>